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595" r:id="rId3"/>
    <p:sldId id="390" r:id="rId4"/>
    <p:sldId id="594" r:id="rId5"/>
    <p:sldId id="578" r:id="rId6"/>
    <p:sldId id="549" r:id="rId7"/>
    <p:sldId id="531" r:id="rId8"/>
    <p:sldId id="260" r:id="rId9"/>
    <p:sldId id="547" r:id="rId10"/>
    <p:sldId id="284" r:id="rId11"/>
    <p:sldId id="598" r:id="rId12"/>
    <p:sldId id="391" r:id="rId13"/>
    <p:sldId id="394" r:id="rId14"/>
    <p:sldId id="530" r:id="rId15"/>
    <p:sldId id="324" r:id="rId16"/>
    <p:sldId id="550" r:id="rId17"/>
    <p:sldId id="474" r:id="rId18"/>
    <p:sldId id="596" r:id="rId19"/>
    <p:sldId id="59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24A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7"/>
    <p:restoredTop sz="67823"/>
  </p:normalViewPr>
  <p:slideViewPr>
    <p:cSldViewPr snapToGrid="0" snapToObjects="1">
      <p:cViewPr varScale="1">
        <p:scale>
          <a:sx n="84" d="100"/>
          <a:sy n="84" d="100"/>
        </p:scale>
        <p:origin x="648" y="192"/>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13897-26A7-ED4D-AB3D-7827AB5D2737}" type="datetimeFigureOut">
              <a:rPr lang="en-US" smtClean="0"/>
              <a:t>9/1/21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AB2F-C783-9D4B-A4CB-0337EE734A25}" type="slidenum">
              <a:rPr lang="en-US" smtClean="0"/>
              <a:t>‹#›</a:t>
            </a:fld>
            <a:endParaRPr lang="en-US"/>
          </a:p>
        </p:txBody>
      </p:sp>
    </p:spTree>
    <p:extLst>
      <p:ext uri="{BB962C8B-B14F-4D97-AF65-F5344CB8AC3E}">
        <p14:creationId xmlns:p14="http://schemas.microsoft.com/office/powerpoint/2010/main" val="277244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will be exploring, and implementing, data science approaches poised to disrupt clinical practice</a:t>
            </a:r>
          </a:p>
          <a:p>
            <a:pPr marL="171450" indent="-171450">
              <a:buFontTx/>
              <a:buChar char="-"/>
            </a:pPr>
            <a:r>
              <a:rPr lang="en-US" sz="1200" u="none" strike="noStrike" kern="1200" dirty="0">
                <a:solidFill>
                  <a:schemeClr val="tx1"/>
                </a:solidFill>
                <a:effectLst/>
                <a:latin typeface="+mn-lt"/>
                <a:ea typeface="+mn-ea"/>
                <a:cs typeface="+mn-cs"/>
              </a:rPr>
              <a:t>computer vision</a:t>
            </a:r>
          </a:p>
          <a:p>
            <a:pPr marL="171450" indent="-171450">
              <a:buFontTx/>
              <a:buChar char="-"/>
            </a:pPr>
            <a:r>
              <a:rPr lang="en-US" sz="1200" b="0" i="0" u="none" strike="noStrike" kern="1200" dirty="0">
                <a:solidFill>
                  <a:schemeClr val="tx1"/>
                </a:solidFill>
                <a:effectLst/>
                <a:latin typeface="+mn-lt"/>
                <a:ea typeface="+mn-ea"/>
                <a:cs typeface="+mn-cs"/>
              </a:rPr>
              <a:t>natural language processing</a:t>
            </a: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We’ll be doing this from an intuitive, applications-oriented perspective</a:t>
            </a:r>
          </a:p>
          <a:p>
            <a:pPr marL="171450" indent="-171450">
              <a:buFontTx/>
              <a:buChar char="-"/>
            </a:pPr>
            <a:r>
              <a:rPr lang="en-US" sz="1200" b="0" i="0" u="none" strike="noStrike" kern="1200" dirty="0">
                <a:solidFill>
                  <a:schemeClr val="tx1"/>
                </a:solidFill>
                <a:effectLst/>
                <a:latin typeface="+mn-lt"/>
                <a:ea typeface="+mn-ea"/>
                <a:cs typeface="+mn-cs"/>
              </a:rPr>
              <a:t>readings from the clinical literature</a:t>
            </a:r>
          </a:p>
          <a:p>
            <a:pPr marL="171450" indent="-171450">
              <a:buFontTx/>
              <a:buChar char="-"/>
            </a:pPr>
            <a:r>
              <a:rPr lang="en-US" sz="1200" b="0" i="0" u="none" strike="noStrike" kern="1200" dirty="0">
                <a:solidFill>
                  <a:schemeClr val="tx1"/>
                </a:solidFill>
                <a:effectLst/>
                <a:latin typeface="+mn-lt"/>
                <a:ea typeface="+mn-ea"/>
                <a:cs typeface="+mn-cs"/>
              </a:rPr>
              <a:t>hands-on computational exercises designed for both coders and non-coders</a:t>
            </a:r>
          </a:p>
          <a:p>
            <a:pPr marL="171450" indent="-171450">
              <a:buFontTx/>
              <a:buChar char="-"/>
            </a:pPr>
            <a:r>
              <a:rPr lang="en-US" sz="1200" b="0" i="0" u="none" strike="noStrike" kern="1200" dirty="0">
                <a:solidFill>
                  <a:schemeClr val="tx1"/>
                </a:solidFill>
                <a:effectLst/>
                <a:latin typeface="+mn-lt"/>
                <a:ea typeface="+mn-ea"/>
                <a:cs typeface="+mn-cs"/>
              </a:rPr>
              <a:t>lectures will be interactive, and we’ll weave in clinical applications examples</a:t>
            </a: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My background</a:t>
            </a:r>
          </a:p>
          <a:p>
            <a:pPr marL="0" indent="0">
              <a:buFontTx/>
              <a:buNone/>
            </a:pPr>
            <a:r>
              <a:rPr lang="en-US" sz="1200" b="0" i="0" u="none" strike="noStrike" kern="1200" dirty="0">
                <a:solidFill>
                  <a:schemeClr val="tx1"/>
                </a:solidFill>
                <a:effectLst/>
                <a:latin typeface="+mn-lt"/>
                <a:ea typeface="+mn-ea"/>
                <a:cs typeface="+mn-cs"/>
              </a:rPr>
              <a:t>- committed to interdisciplinary work</a:t>
            </a:r>
          </a:p>
        </p:txBody>
      </p:sp>
      <p:sp>
        <p:nvSpPr>
          <p:cNvPr id="4" name="Slide Number Placeholder 3"/>
          <p:cNvSpPr>
            <a:spLocks noGrp="1"/>
          </p:cNvSpPr>
          <p:nvPr>
            <p:ph type="sldNum" sz="quarter" idx="5"/>
          </p:nvPr>
        </p:nvSpPr>
        <p:spPr/>
        <p:txBody>
          <a:bodyPr/>
          <a:lstStyle/>
          <a:p>
            <a:fld id="{F78BAB2F-C783-9D4B-A4CB-0337EE734A25}" type="slidenum">
              <a:rPr lang="en-US" smtClean="0"/>
              <a:t>1</a:t>
            </a:fld>
            <a:endParaRPr lang="en-US"/>
          </a:p>
        </p:txBody>
      </p:sp>
    </p:spTree>
    <p:extLst>
      <p:ext uri="{BB962C8B-B14F-4D97-AF65-F5344CB8AC3E}">
        <p14:creationId xmlns:p14="http://schemas.microsoft.com/office/powerpoint/2010/main" val="898883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380562" indent="-380562">
              <a:buFont typeface="Arial" panose="020B0604020202020204" pitchFamily="34" charset="0"/>
              <a:buChar char="•"/>
            </a:pPr>
            <a:r>
              <a:rPr lang="en-US" dirty="0"/>
              <a:t>Famously, Google DeepMind trained “AlphaGo” to beat the world champion Go player (a complex game)</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AlphaGo uses Deep Reinforcement Learning (learned by repeatedly playing the game), to be covered in block 4</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Many other examples:</a:t>
            </a:r>
          </a:p>
          <a:p>
            <a:pPr marL="989463" lvl="1" indent="-380562">
              <a:buFont typeface="Arial" panose="020B0604020202020204" pitchFamily="34" charset="0"/>
              <a:buChar char="•"/>
            </a:pPr>
            <a:r>
              <a:rPr lang="en-US" dirty="0"/>
              <a:t>Voice Recognition</a:t>
            </a:r>
          </a:p>
          <a:p>
            <a:pPr marL="989463" lvl="1" indent="-380562">
              <a:buFont typeface="Arial" panose="020B0604020202020204" pitchFamily="34" charset="0"/>
              <a:buChar char="•"/>
            </a:pPr>
            <a:r>
              <a:rPr lang="en-US" dirty="0"/>
              <a:t>Object Detection</a:t>
            </a:r>
          </a:p>
          <a:p>
            <a:pPr marL="989463" lvl="1" indent="-380562">
              <a:buFont typeface="Arial" panose="020B0604020202020204" pitchFamily="34" charset="0"/>
              <a:buChar char="•"/>
            </a:pPr>
            <a:r>
              <a:rPr lang="en-US" dirty="0"/>
              <a:t>Text Translation</a:t>
            </a:r>
          </a:p>
          <a:p>
            <a:pPr marL="989463" lvl="1" indent="-380562">
              <a:buFont typeface="Arial" panose="020B0604020202020204" pitchFamily="34" charset="0"/>
              <a:buChar char="•"/>
            </a:pPr>
            <a:r>
              <a:rPr lang="en-US" i="1" dirty="0"/>
              <a:t>Etc.</a:t>
            </a:r>
          </a:p>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4056118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SQuAD</a:t>
            </a:r>
            <a:r>
              <a:rPr lang="en-US" dirty="0"/>
              <a:t> 2.0 developed in 2016</a:t>
            </a:r>
          </a:p>
          <a:p>
            <a:endParaRPr lang="en-US" dirty="0"/>
          </a:p>
          <a:p>
            <a:pPr marL="171450" indent="-171450">
              <a:buFontTx/>
              <a:buChar char="-"/>
            </a:pPr>
            <a:r>
              <a:rPr lang="en-US" dirty="0"/>
              <a:t>Paragraphs of content along with questions about that content</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endParaRPr lang="en-US" dirty="0"/>
          </a:p>
          <a:p>
            <a:r>
              <a:rPr lang="en-US" dirty="0"/>
              <a:t>Exact match. This metric measures the percentage of predictions that match any one of the ground truth answers exactly. </a:t>
            </a:r>
          </a:p>
          <a:p>
            <a:endParaRPr lang="en-US" dirty="0"/>
          </a:p>
          <a:p>
            <a:r>
              <a:rPr lang="en-US" dirty="0"/>
              <a:t>(Macro-averaged) F1 score. This metric measures the average overlap between the prediction and ground truth answer. We treat the prediction and ground truth as bags of tokens, and compute their F1. We take the maximum F1 over all of the ground truth answers for a given question, and then average over all of the questions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182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the heart of all of this is the predictive model.</a:t>
            </a:r>
          </a:p>
          <a:p>
            <a:r>
              <a:rPr lang="en-US" dirty="0"/>
              <a:t>In almost all the cases you just saw, we have a machine – a computer program, really -- that takes some data, let’s say x – processes it in some way -- and then makes a prediction about some associated value y -- its prediction is informed by the data x</a:t>
            </a:r>
          </a:p>
          <a:p>
            <a:r>
              <a:rPr lang="en-US" dirty="0"/>
              <a:t>The thing that accepts x and spits out y – that’s the machine in machine learning.</a:t>
            </a:r>
          </a:p>
          <a:p>
            <a:r>
              <a:rPr lang="en-US" dirty="0"/>
              <a:t>The machine could be a computer, a person with a calculator, whatever</a:t>
            </a:r>
          </a:p>
          <a:p>
            <a:r>
              <a:rPr lang="en-US" dirty="0"/>
              <a:t>But whatever it is, it needs to learn how the x’s relate to the y’s so it can make the best predictions possible. We’ll talk a little more about what that means toward the end of the lecture.</a:t>
            </a:r>
          </a:p>
        </p:txBody>
      </p:sp>
      <p:sp>
        <p:nvSpPr>
          <p:cNvPr id="4" name="Slide Number Placeholder 3"/>
          <p:cNvSpPr>
            <a:spLocks noGrp="1"/>
          </p:cNvSpPr>
          <p:nvPr>
            <p:ph type="sldNum" sz="quarter" idx="10"/>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medicine, often x is a fairly simple set of features</a:t>
            </a:r>
          </a:p>
          <a:p>
            <a:pPr marL="171450" indent="-171450">
              <a:buFontTx/>
              <a:buChar char="-"/>
            </a:pPr>
            <a:r>
              <a:rPr lang="en-US" dirty="0"/>
              <a:t>Models that deal effectively with highly complex data, like images – those are fairly new</a:t>
            </a:r>
          </a:p>
          <a:p>
            <a:pPr marL="171450" indent="-171450">
              <a:buFontTx/>
              <a:buChar char="-"/>
            </a:pPr>
            <a:r>
              <a:rPr lang="en-US" dirty="0"/>
              <a:t>But predictive models are NOT new, AT ALL, in medicine</a:t>
            </a:r>
          </a:p>
          <a:p>
            <a:pPr marL="171450" indent="-171450">
              <a:buFontTx/>
              <a:buChar char="-"/>
            </a:pPr>
            <a:r>
              <a:rPr lang="en-US" dirty="0"/>
              <a:t>Think cardiology, Framingham, pooled cohort equations, </a:t>
            </a:r>
            <a:r>
              <a:rPr lang="en-US" dirty="0" err="1"/>
              <a:t>etc</a:t>
            </a:r>
            <a:endParaRPr lang="en-US" dirty="0"/>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have APACHE III, for instance – APACHE stands for ACUTE PHYSIOLOGY AND CHRONIC HEALTH EVALUATION</a:t>
            </a:r>
          </a:p>
          <a:p>
            <a:pPr marL="171450" indent="-171450">
              <a:buFontTx/>
              <a:buChar char="-"/>
            </a:pPr>
            <a:endParaRPr lang="en-US" dirty="0"/>
          </a:p>
          <a:p>
            <a:pPr marL="171450" indent="-171450">
              <a:buFontTx/>
              <a:buChar char="-"/>
            </a:pPr>
            <a:r>
              <a:rPr lang="en-US" dirty="0"/>
              <a:t>This is a predictive model that takes a limited set of clinical variables, collected on ICU admission, and makes a mortality prediction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said before that those examples above, they all have a predictive model at their core</a:t>
            </a:r>
          </a:p>
          <a:p>
            <a:r>
              <a:rPr lang="en-US" dirty="0"/>
              <a:t>Let’s look at each in turn</a:t>
            </a:r>
          </a:p>
          <a:p>
            <a:endParaRPr lang="en-US" dirty="0"/>
          </a:p>
          <a:p>
            <a:r>
              <a:rPr lang="en-US" dirty="0"/>
              <a:t>In computer vision, the simplest case is that we have an image – that’s the x – and we want to make a prediction</a:t>
            </a:r>
          </a:p>
          <a:p>
            <a:endParaRPr lang="en-US" dirty="0"/>
          </a:p>
          <a:p>
            <a:r>
              <a:rPr lang="en-US" dirty="0"/>
              <a:t>Ones that have been studied:</a:t>
            </a:r>
          </a:p>
          <a:p>
            <a:pPr marL="171450" indent="-171450">
              <a:buFontTx/>
              <a:buChar char="-"/>
            </a:pPr>
            <a:r>
              <a:rPr lang="en-US" dirty="0"/>
              <a:t>Identify referable diabetic retinopathy</a:t>
            </a:r>
          </a:p>
          <a:p>
            <a:pPr marL="171450" indent="-171450">
              <a:buFontTx/>
              <a:buChar char="-"/>
            </a:pPr>
            <a:r>
              <a:rPr lang="en-US" dirty="0"/>
              <a:t>Identify abnormal proliferation of blood vessels</a:t>
            </a:r>
          </a:p>
          <a:p>
            <a:pPr marL="171450" indent="-171450">
              <a:buFontTx/>
              <a:buChar char="-"/>
            </a:pPr>
            <a:r>
              <a:rPr lang="en-US" dirty="0"/>
              <a:t>Identify Alzheimer’s disease?</a:t>
            </a:r>
          </a:p>
          <a:p>
            <a:endParaRPr lang="en-US" dirty="0"/>
          </a:p>
          <a:p>
            <a:r>
              <a:rPr lang="en-US" dirty="0"/>
              <a:t>At this point, a couple of important asides.</a:t>
            </a:r>
          </a:p>
          <a:p>
            <a:endParaRPr lang="en-US" dirty="0"/>
          </a:p>
          <a:p>
            <a:r>
              <a:rPr lang="en-US" dirty="0"/>
              <a:t>First, NONE of this is causal. The fact that a retinal image can be used to predict the presence / absence of </a:t>
            </a:r>
            <a:r>
              <a:rPr lang="en-US" dirty="0" err="1"/>
              <a:t>Alzheimers</a:t>
            </a:r>
            <a:r>
              <a:rPr lang="en-US" dirty="0"/>
              <a:t> does not mean that something about the retina is causing </a:t>
            </a:r>
            <a:r>
              <a:rPr lang="en-US" dirty="0" err="1"/>
              <a:t>Alzheimers</a:t>
            </a:r>
            <a:r>
              <a:rPr lang="en-US" dirty="0"/>
              <a:t>. Obvious in this case, but important to remember that in general, prediction doesn’t imply anything about causation.</a:t>
            </a:r>
          </a:p>
          <a:p>
            <a:endParaRPr lang="en-US" dirty="0"/>
          </a:p>
          <a:p>
            <a:r>
              <a:rPr lang="en-US" dirty="0"/>
              <a:t>Second, prediction isn’t saying anything about the future. We’re just making a guess about some value associated with the image.</a:t>
            </a:r>
          </a:p>
          <a:p>
            <a:endParaRPr lang="en-US" dirty="0"/>
          </a:p>
          <a:p>
            <a:r>
              <a:rPr lang="en-US" dirty="0"/>
              <a:t>Third, there’s clinical intuition and knowledge that comes into play at many steps along the way to developing a model like this. But the first one – have to decide whether the task is even reasonable… is it reasonable to think that…</a:t>
            </a:r>
          </a:p>
        </p:txBody>
      </p:sp>
      <p:sp>
        <p:nvSpPr>
          <p:cNvPr id="4" name="Slide Number Placeholder 3"/>
          <p:cNvSpPr>
            <a:spLocks noGrp="1"/>
          </p:cNvSpPr>
          <p:nvPr>
            <p:ph type="sldNum" sz="quarter" idx="5"/>
          </p:nvPr>
        </p:nvSpPr>
        <p:spPr/>
        <p:txBody>
          <a:bodyPr/>
          <a:lstStyle/>
          <a:p>
            <a:fld id="{9FCDE58F-843A-8447-AF7F-7BD31329CDC1}" type="slidenum">
              <a:rPr lang="en-US" smtClean="0"/>
              <a:t>17</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 that we’re focused on collaboration,</a:t>
            </a:r>
            <a:r>
              <a:rPr lang="en-US" baseline="0" dirty="0"/>
              <a:t> etc.</a:t>
            </a:r>
          </a:p>
          <a:p>
            <a:r>
              <a:rPr lang="en-US" baseline="0" dirty="0"/>
              <a:t>Also note that we are going to jump right in and talk about models</a:t>
            </a:r>
          </a:p>
          <a:p>
            <a:r>
              <a:rPr lang="en-US" baseline="0" dirty="0"/>
              <a:t>Then we will pull back a little</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1808734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 that we’re focused on collaboration,</a:t>
            </a:r>
            <a:r>
              <a:rPr lang="en-US" baseline="0" dirty="0"/>
              <a:t> etc.</a:t>
            </a:r>
          </a:p>
          <a:p>
            <a:r>
              <a:rPr lang="en-US" baseline="0" dirty="0"/>
              <a:t>Also note that we are going to jump right in and talk about models</a:t>
            </a:r>
          </a:p>
          <a:p>
            <a:r>
              <a:rPr lang="en-US" baseline="0" dirty="0"/>
              <a:t>Then we will pull back a little</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389579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2</a:t>
            </a:fld>
            <a:endParaRPr lang="en-US"/>
          </a:p>
        </p:txBody>
      </p:sp>
    </p:spTree>
    <p:extLst>
      <p:ext uri="{BB962C8B-B14F-4D97-AF65-F5344CB8AC3E}">
        <p14:creationId xmlns:p14="http://schemas.microsoft.com/office/powerpoint/2010/main" val="307537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2001152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kinds of tools we’re going to be talking about – starting with computer vision</a:t>
            </a:r>
          </a:p>
          <a:p>
            <a:endParaRPr lang="en-US" dirty="0"/>
          </a:p>
          <a:p>
            <a:r>
              <a:rPr lang="en-US" dirty="0"/>
              <a:t>What’s happening here?</a:t>
            </a:r>
          </a:p>
          <a:p>
            <a:r>
              <a:rPr lang="en-US" dirty="0"/>
              <a:t>We have a system that, in real time, is recognizing … and identifying their contours</a:t>
            </a:r>
          </a:p>
          <a:p>
            <a:r>
              <a:rPr lang="en-US" dirty="0"/>
              <a:t>You’ve probably seen something like this on </a:t>
            </a:r>
            <a:r>
              <a:rPr lang="en-US" dirty="0" err="1"/>
              <a:t>youtube</a:t>
            </a:r>
            <a:r>
              <a:rPr lang="en-US" dirty="0"/>
              <a:t> – systems like this are an important component of self-driving tech (although that’s usually with lidar)</a:t>
            </a:r>
          </a:p>
          <a:p>
            <a:endParaRPr lang="en-US" dirty="0"/>
          </a:p>
          <a:p>
            <a:r>
              <a:rPr lang="en-US" dirty="0"/>
              <a:t>The same kind of models that can do this… can do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00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169435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what’s going on in this image</a:t>
            </a:r>
          </a:p>
          <a:p>
            <a:r>
              <a:rPr lang="en-US" dirty="0"/>
              <a:t>Anybody want to take a stab at how this thing might be connected to medicine?</a:t>
            </a:r>
          </a:p>
        </p:txBody>
      </p:sp>
      <p:sp>
        <p:nvSpPr>
          <p:cNvPr id="4" name="Slide Number Placeholder 3"/>
          <p:cNvSpPr>
            <a:spLocks noGrp="1"/>
          </p:cNvSpPr>
          <p:nvPr>
            <p:ph type="sldNum" sz="quarter" idx="5"/>
          </p:nvPr>
        </p:nvSpPr>
        <p:spPr/>
        <p:txBody>
          <a:bodyPr/>
          <a:lstStyle/>
          <a:p>
            <a:fld id="{F78BAB2F-C783-9D4B-A4CB-0337EE734A25}" type="slidenum">
              <a:rPr lang="en-US" smtClean="0"/>
              <a:t>9</a:t>
            </a:fld>
            <a:endParaRPr lang="en-US"/>
          </a:p>
        </p:txBody>
      </p:sp>
    </p:spTree>
    <p:extLst>
      <p:ext uri="{BB962C8B-B14F-4D97-AF65-F5344CB8AC3E}">
        <p14:creationId xmlns:p14="http://schemas.microsoft.com/office/powerpoint/2010/main" val="2661088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That same tech is helping us understand how to design an artificial pancreas that maintains normoglycemia more effectively than a person can</a:t>
            </a:r>
          </a:p>
          <a:p>
            <a:pPr marL="171450" indent="-171450">
              <a:buFontTx/>
              <a:buChar char="-"/>
            </a:pPr>
            <a:r>
              <a:rPr lang="en-US" baseline="0" dirty="0"/>
              <a:t>And can help us optimize certain types of sequential decision-making problems, such as fluid and vasopressor administration in sepsis management</a:t>
            </a:r>
          </a:p>
        </p:txBody>
      </p:sp>
      <p:sp>
        <p:nvSpPr>
          <p:cNvPr id="4" name="Slide Number Placeholder 3"/>
          <p:cNvSpPr>
            <a:spLocks noGrp="1"/>
          </p:cNvSpPr>
          <p:nvPr>
            <p:ph type="sldNum" sz="quarter" idx="10"/>
          </p:nvPr>
        </p:nvSpPr>
        <p:spPr/>
        <p:txBody>
          <a:bodyPr/>
          <a:lstStyle/>
          <a:p>
            <a:fld id="{0175F3A6-6971-5D47-A3A5-1EDC47BAF5FB}" type="slidenum">
              <a:rPr lang="en-US" smtClean="0"/>
              <a:t>10</a:t>
            </a:fld>
            <a:endParaRPr lang="en-US"/>
          </a:p>
        </p:txBody>
      </p:sp>
    </p:spTree>
    <p:extLst>
      <p:ext uri="{BB962C8B-B14F-4D97-AF65-F5344CB8AC3E}">
        <p14:creationId xmlns:p14="http://schemas.microsoft.com/office/powerpoint/2010/main" val="134286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go back to 2012.</a:t>
            </a:r>
          </a:p>
          <a:p>
            <a:r>
              <a:rPr lang="en-US" dirty="0"/>
              <a:t>At that time, it was all about the support vector machine – neural networks were on the fringe.</a:t>
            </a:r>
          </a:p>
          <a:p>
            <a:r>
              <a:rPr lang="en-US" dirty="0"/>
              <a:t>The techniques to train them had been around for a while, but other approaches were better, and easier. Very few were using them.</a:t>
            </a:r>
          </a:p>
          <a:p>
            <a:endParaRPr lang="en-US" dirty="0"/>
          </a:p>
          <a:p>
            <a:r>
              <a:rPr lang="en-US" dirty="0"/>
              <a:t>Describe ImageNet challenge</a:t>
            </a:r>
          </a:p>
          <a:p>
            <a:pPr marL="171450" indent="-171450">
              <a:buFont typeface="Arial" panose="020B0604020202020204" pitchFamily="34" charset="0"/>
              <a:buChar char="•"/>
            </a:pPr>
            <a:r>
              <a:rPr lang="en-US" dirty="0"/>
              <a:t>Want to recognize what is in an image (1 of 1000 categories)</a:t>
            </a:r>
          </a:p>
          <a:p>
            <a:pPr marL="171450" indent="-171450">
              <a:buFont typeface="Arial" panose="020B0604020202020204" pitchFamily="34" charset="0"/>
              <a:buChar char="•"/>
            </a:pPr>
            <a:r>
              <a:rPr lang="en-US" dirty="0"/>
              <a:t>Have ~1 million example images</a:t>
            </a:r>
          </a:p>
          <a:p>
            <a:pPr marL="171450" indent="-171450">
              <a:buFont typeface="Arial" panose="020B0604020202020204" pitchFamily="34" charset="0"/>
              <a:buChar char="•"/>
            </a:pPr>
            <a:r>
              <a:rPr lang="en-US" dirty="0"/>
              <a:t>Very relevant for things such as image search</a:t>
            </a:r>
          </a:p>
          <a:p>
            <a:pPr marL="171450" indent="-171450">
              <a:buFont typeface="Arial" panose="020B0604020202020204" pitchFamily="34" charset="0"/>
              <a:buChar char="•"/>
            </a:pPr>
            <a:r>
              <a:rPr lang="en-US" dirty="0"/>
              <a:t>Example images are shown on the right, with predicted categories beneath each image</a:t>
            </a:r>
          </a:p>
          <a:p>
            <a:endParaRPr lang="en-US" dirty="0"/>
          </a:p>
          <a:p>
            <a:r>
              <a:rPr lang="en-US" dirty="0"/>
              <a:t>In 2012, we had </a:t>
            </a:r>
            <a:r>
              <a:rPr lang="en-US" dirty="0" err="1"/>
              <a:t>Alexnet</a:t>
            </a:r>
            <a:r>
              <a:rPr lang="en-US" dirty="0"/>
              <a:t> – huge leap forward in performance on this task, and it was using a deep NN.</a:t>
            </a:r>
          </a:p>
          <a:p>
            <a:r>
              <a:rPr lang="en-US" dirty="0"/>
              <a:t>They had figured out the right architectures, but more than that they started using LOTS of data.</a:t>
            </a:r>
          </a:p>
          <a:p>
            <a:endParaRPr lang="en-US" dirty="0"/>
          </a:p>
          <a:p>
            <a:r>
              <a:rPr lang="en-US" dirty="0"/>
              <a:t>Deep learning – a rebranding of neural networks</a:t>
            </a:r>
          </a:p>
          <a:p>
            <a:r>
              <a:rPr lang="en-US" dirty="0"/>
              <a:t>Machine learning goes beyond neural network approaches, but currently they are dominant</a:t>
            </a:r>
          </a:p>
        </p:txBody>
      </p:sp>
      <p:sp>
        <p:nvSpPr>
          <p:cNvPr id="4" name="Slide Number Placeholder 3"/>
          <p:cNvSpPr>
            <a:spLocks noGrp="1"/>
          </p:cNvSpPr>
          <p:nvPr>
            <p:ph type="sldNum" sz="quarter" idx="10"/>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76148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9/1/21</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04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9/1/21</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0872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9/1/21</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98137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9/1/21</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14364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9/1/21</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31071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9/1/21</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383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9/1/21</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0335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9/1/21</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0877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9/1/21</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98515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9/1/21</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0711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9/1/21</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887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9/1/21</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94384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engelhard/bsrt_ml4h"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mailto:m.engelhard@duke.ed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BEB0-B781-8843-84C7-D15597179EFE}"/>
              </a:ext>
            </a:extLst>
          </p:cNvPr>
          <p:cNvSpPr>
            <a:spLocks noGrp="1"/>
          </p:cNvSpPr>
          <p:nvPr>
            <p:ph type="ctrTitle"/>
          </p:nvPr>
        </p:nvSpPr>
        <p:spPr/>
        <p:txBody>
          <a:bodyPr/>
          <a:lstStyle/>
          <a:p>
            <a:r>
              <a:rPr lang="en-US" dirty="0"/>
              <a:t>Intro to Machine Learning for Health</a:t>
            </a:r>
          </a:p>
        </p:txBody>
      </p:sp>
      <p:sp>
        <p:nvSpPr>
          <p:cNvPr id="3" name="Subtitle 2">
            <a:extLst>
              <a:ext uri="{FF2B5EF4-FFF2-40B4-BE49-F238E27FC236}">
                <a16:creationId xmlns:a16="http://schemas.microsoft.com/office/drawing/2014/main" id="{7A046435-67B7-7044-9CF6-5569600BD522}"/>
              </a:ext>
            </a:extLst>
          </p:cNvPr>
          <p:cNvSpPr>
            <a:spLocks noGrp="1"/>
          </p:cNvSpPr>
          <p:nvPr>
            <p:ph type="subTitle" idx="1"/>
          </p:nvPr>
        </p:nvSpPr>
        <p:spPr/>
        <p:txBody>
          <a:bodyPr>
            <a:normAutofit lnSpcReduction="10000"/>
          </a:bodyPr>
          <a:lstStyle/>
          <a:p>
            <a:endParaRPr lang="en-US" dirty="0"/>
          </a:p>
          <a:p>
            <a:endParaRPr lang="en-US" dirty="0"/>
          </a:p>
          <a:p>
            <a:r>
              <a:rPr lang="en-US" dirty="0"/>
              <a:t>CRTP Fall Term, Week 1</a:t>
            </a:r>
          </a:p>
          <a:p>
            <a:r>
              <a:rPr lang="en-US" dirty="0"/>
              <a:t>Matt Engelhard, Duke Biostatistics &amp; Bioinformatics</a:t>
            </a:r>
          </a:p>
        </p:txBody>
      </p:sp>
    </p:spTree>
    <p:extLst>
      <p:ext uri="{BB962C8B-B14F-4D97-AF65-F5344CB8AC3E}">
        <p14:creationId xmlns:p14="http://schemas.microsoft.com/office/powerpoint/2010/main" val="366081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609600" y="167926"/>
            <a:ext cx="10972800" cy="1143000"/>
          </a:xfrm>
        </p:spPr>
        <p:txBody>
          <a:bodyPr>
            <a:normAutofit/>
          </a:bodyPr>
          <a:lstStyle/>
          <a:p>
            <a:r>
              <a:rPr lang="en-US" dirty="0"/>
              <a:t>Reinforcement Learning in Medicine</a:t>
            </a:r>
          </a:p>
        </p:txBody>
      </p:sp>
      <p:pic>
        <p:nvPicPr>
          <p:cNvPr id="1026" name="Picture 2" descr="Image result for artificial pancrea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657" y="286656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208300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91141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0" y="149082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53646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78342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98696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87025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spTree>
    <p:extLst>
      <p:ext uri="{BB962C8B-B14F-4D97-AF65-F5344CB8AC3E}">
        <p14:creationId xmlns:p14="http://schemas.microsoft.com/office/powerpoint/2010/main" val="2985697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70EE-DDD1-2F4C-A9D0-8A3CF0C60D60}"/>
              </a:ext>
            </a:extLst>
          </p:cNvPr>
          <p:cNvSpPr>
            <a:spLocks noGrp="1"/>
          </p:cNvSpPr>
          <p:nvPr>
            <p:ph type="title"/>
          </p:nvPr>
        </p:nvSpPr>
        <p:spPr/>
        <p:txBody>
          <a:bodyPr/>
          <a:lstStyle/>
          <a:p>
            <a:r>
              <a:rPr lang="en-US" dirty="0"/>
              <a:t>The Current ML Moment</a:t>
            </a:r>
          </a:p>
        </p:txBody>
      </p:sp>
      <p:sp>
        <p:nvSpPr>
          <p:cNvPr id="3" name="Text Placeholder 2">
            <a:extLst>
              <a:ext uri="{FF2B5EF4-FFF2-40B4-BE49-F238E27FC236}">
                <a16:creationId xmlns:a16="http://schemas.microsoft.com/office/drawing/2014/main" id="{DCBC5F4B-E5E9-F445-84B3-07557B2906BF}"/>
              </a:ext>
            </a:extLst>
          </p:cNvPr>
          <p:cNvSpPr>
            <a:spLocks noGrp="1"/>
          </p:cNvSpPr>
          <p:nvPr>
            <p:ph type="body" idx="1"/>
          </p:nvPr>
        </p:nvSpPr>
        <p:spPr/>
        <p:txBody>
          <a:bodyPr/>
          <a:lstStyle/>
          <a:p>
            <a:r>
              <a:rPr lang="en-US" dirty="0"/>
              <a:t>Looking back to 2012…</a:t>
            </a:r>
          </a:p>
        </p:txBody>
      </p:sp>
    </p:spTree>
    <p:extLst>
      <p:ext uri="{BB962C8B-B14F-4D97-AF65-F5344CB8AC3E}">
        <p14:creationId xmlns:p14="http://schemas.microsoft.com/office/powerpoint/2010/main" val="33087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71ECA9D1-0A3B-F147-AE9B-2229C93D221F}"/>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bwMode="auto">
          <a:xfrm>
            <a:off x="5502816" y="1073425"/>
            <a:ext cx="6335344" cy="517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C6111D5-3E40-524B-B5BE-C7DDF011E365}"/>
              </a:ext>
            </a:extLst>
          </p:cNvPr>
          <p:cNvSpPr txBox="1"/>
          <p:nvPr/>
        </p:nvSpPr>
        <p:spPr>
          <a:xfrm>
            <a:off x="7201688" y="6408891"/>
            <a:ext cx="2937599" cy="338426"/>
          </a:xfrm>
          <a:prstGeom prst="rect">
            <a:avLst/>
          </a:prstGeom>
          <a:noFill/>
        </p:spPr>
        <p:txBody>
          <a:bodyPr wrap="none" rtlCol="0">
            <a:spAutoFit/>
          </a:bodyPr>
          <a:lstStyle/>
          <a:p>
            <a:r>
              <a:rPr lang="en-US" sz="1599" dirty="0"/>
              <a:t>Figure from </a:t>
            </a:r>
            <a:r>
              <a:rPr lang="en-US" sz="1599" dirty="0" err="1"/>
              <a:t>Krizhevsky</a:t>
            </a:r>
            <a:r>
              <a:rPr lang="en-US" sz="1599" dirty="0"/>
              <a:t> et al 2012</a:t>
            </a:r>
          </a:p>
        </p:txBody>
      </p:sp>
      <p:pic>
        <p:nvPicPr>
          <p:cNvPr id="10" name="Content Placeholder 8">
            <a:extLst>
              <a:ext uri="{FF2B5EF4-FFF2-40B4-BE49-F238E27FC236}">
                <a16:creationId xmlns:a16="http://schemas.microsoft.com/office/drawing/2014/main" id="{9B33314C-DDAD-D541-9EE6-844736AD74F3}"/>
              </a:ext>
            </a:extLst>
          </p:cNvPr>
          <p:cNvPicPr>
            <a:picLocks noChangeAspect="1"/>
          </p:cNvPicPr>
          <p:nvPr/>
        </p:nvPicPr>
        <p:blipFill>
          <a:blip r:embed="rId4"/>
          <a:stretch>
            <a:fillRect/>
          </a:stretch>
        </p:blipFill>
        <p:spPr>
          <a:xfrm>
            <a:off x="208066" y="1954695"/>
            <a:ext cx="5120851" cy="3413900"/>
          </a:xfrm>
          <a:prstGeom prst="rect">
            <a:avLst/>
          </a:prstGeom>
        </p:spPr>
      </p:pic>
      <p:sp>
        <p:nvSpPr>
          <p:cNvPr id="11" name="Title 1">
            <a:extLst>
              <a:ext uri="{FF2B5EF4-FFF2-40B4-BE49-F238E27FC236}">
                <a16:creationId xmlns:a16="http://schemas.microsoft.com/office/drawing/2014/main" id="{033CB95C-EF25-A841-A71B-84DBB7438AD6}"/>
              </a:ext>
            </a:extLst>
          </p:cNvPr>
          <p:cNvSpPr>
            <a:spLocks noGrp="1"/>
          </p:cNvSpPr>
          <p:nvPr>
            <p:ph type="title"/>
          </p:nvPr>
        </p:nvSpPr>
        <p:spPr>
          <a:xfrm>
            <a:off x="0" y="53271"/>
            <a:ext cx="12192000" cy="728608"/>
          </a:xfrm>
        </p:spPr>
        <p:txBody>
          <a:bodyPr>
            <a:noAutofit/>
          </a:bodyPr>
          <a:lstStyle/>
          <a:p>
            <a:pPr algn="ctr"/>
            <a:r>
              <a:rPr lang="en-US" sz="4000" i="1" dirty="0"/>
              <a:t>Deep learning </a:t>
            </a:r>
            <a:r>
              <a:rPr lang="en-US" sz="4000" dirty="0"/>
              <a:t>leapt forward in ‘12 and beat humans in ‘15</a:t>
            </a:r>
          </a:p>
        </p:txBody>
      </p:sp>
    </p:spTree>
    <p:extLst>
      <p:ext uri="{BB962C8B-B14F-4D97-AF65-F5344CB8AC3E}">
        <p14:creationId xmlns:p14="http://schemas.microsoft.com/office/powerpoint/2010/main" val="2270172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51446C-93AB-A04E-ADD0-B1F7024A7C6F}"/>
              </a:ext>
            </a:extLst>
          </p:cNvPr>
          <p:cNvPicPr>
            <a:picLocks noGrp="1" noChangeAspect="1"/>
          </p:cNvPicPr>
          <p:nvPr>
            <p:ph idx="1"/>
          </p:nvPr>
        </p:nvPicPr>
        <p:blipFill>
          <a:blip r:embed="rId3"/>
          <a:stretch>
            <a:fillRect/>
          </a:stretch>
        </p:blipFill>
        <p:spPr>
          <a:xfrm>
            <a:off x="3577991" y="1212565"/>
            <a:ext cx="5036017" cy="5310709"/>
          </a:xfrm>
          <a:prstGeom prst="rect">
            <a:avLst/>
          </a:prstGeom>
        </p:spPr>
      </p:pic>
      <p:sp>
        <p:nvSpPr>
          <p:cNvPr id="7" name="Title 1">
            <a:extLst>
              <a:ext uri="{FF2B5EF4-FFF2-40B4-BE49-F238E27FC236}">
                <a16:creationId xmlns:a16="http://schemas.microsoft.com/office/drawing/2014/main" id="{42C896FB-6A6C-B941-83FC-4B919E8635C1}"/>
              </a:ext>
            </a:extLst>
          </p:cNvPr>
          <p:cNvSpPr>
            <a:spLocks noGrp="1"/>
          </p:cNvSpPr>
          <p:nvPr>
            <p:ph type="title"/>
          </p:nvPr>
        </p:nvSpPr>
        <p:spPr>
          <a:xfrm>
            <a:off x="0" y="53271"/>
            <a:ext cx="12192000" cy="728608"/>
          </a:xfrm>
        </p:spPr>
        <p:txBody>
          <a:bodyPr>
            <a:noAutofit/>
          </a:bodyPr>
          <a:lstStyle/>
          <a:p>
            <a:pPr algn="ctr"/>
            <a:r>
              <a:rPr lang="en-US" sz="4000" dirty="0"/>
              <a:t>Deep Learning now surpasses humans in a variety of tasks</a:t>
            </a:r>
          </a:p>
        </p:txBody>
      </p:sp>
    </p:spTree>
    <p:extLst>
      <p:ext uri="{BB962C8B-B14F-4D97-AF65-F5344CB8AC3E}">
        <p14:creationId xmlns:p14="http://schemas.microsoft.com/office/powerpoint/2010/main" val="4272197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0" y="221672"/>
            <a:ext cx="12192000" cy="861129"/>
          </a:xfrm>
        </p:spPr>
        <p:txBody>
          <a:bodyPr>
            <a:noAutofit/>
          </a:bodyPr>
          <a:lstStyle/>
          <a:p>
            <a:pPr algn="ctr"/>
            <a:r>
              <a:rPr lang="en-US" sz="4000" dirty="0"/>
              <a:t>Most recently, DL has surpassed humans in language tasks</a:t>
            </a:r>
          </a:p>
        </p:txBody>
      </p:sp>
      <p:pic>
        <p:nvPicPr>
          <p:cNvPr id="5" name="Picture 4"/>
          <p:cNvPicPr>
            <a:picLocks noChangeAspect="1"/>
          </p:cNvPicPr>
          <p:nvPr/>
        </p:nvPicPr>
        <p:blipFill>
          <a:blip r:embed="rId3"/>
          <a:stretch>
            <a:fillRect/>
          </a:stretch>
        </p:blipFill>
        <p:spPr>
          <a:xfrm>
            <a:off x="711554" y="1326335"/>
            <a:ext cx="10768892" cy="505532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10240" y="2092032"/>
            <a:ext cx="5571520" cy="4206498"/>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326290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All of these have, at their core,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80383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34329"/>
            <a:ext cx="12192000" cy="903582"/>
          </a:xfrm>
        </p:spPr>
        <p:txBody>
          <a:bodyPr>
            <a:normAutofit/>
          </a:bodyPr>
          <a:lstStyle/>
          <a:p>
            <a:pPr algn="ctr"/>
            <a:r>
              <a:rPr lang="en-US" sz="4000" dirty="0"/>
              <a:t>Simple models often work well for clinical data!</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2602983803"/>
              </p:ext>
            </p:extLst>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2936240108"/>
              </p:ext>
            </p:extLst>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3142038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itle 1">
            <a:extLst>
              <a:ext uri="{FF2B5EF4-FFF2-40B4-BE49-F238E27FC236}">
                <a16:creationId xmlns:a16="http://schemas.microsoft.com/office/drawing/2014/main" id="{67B5E01F-7CE1-DF47-ACC4-31AA3D8318B0}"/>
              </a:ext>
            </a:extLst>
          </p:cNvPr>
          <p:cNvSpPr>
            <a:spLocks noGrp="1"/>
          </p:cNvSpPr>
          <p:nvPr>
            <p:ph type="title"/>
          </p:nvPr>
        </p:nvSpPr>
        <p:spPr>
          <a:xfrm>
            <a:off x="0" y="334329"/>
            <a:ext cx="12192000" cy="903582"/>
          </a:xfrm>
        </p:spPr>
        <p:txBody>
          <a:bodyPr>
            <a:normAutofit/>
          </a:bodyPr>
          <a:lstStyle/>
          <a:p>
            <a:pPr algn="ctr"/>
            <a:r>
              <a:rPr lang="en-US" sz="4000" dirty="0"/>
              <a:t>For complex data, more complex models are needed.</a:t>
            </a:r>
          </a:p>
        </p:txBody>
      </p:sp>
    </p:spTree>
    <p:extLst>
      <p:ext uri="{BB962C8B-B14F-4D97-AF65-F5344CB8AC3E}">
        <p14:creationId xmlns:p14="http://schemas.microsoft.com/office/powerpoint/2010/main" val="669962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Objectives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Understand the capabilities and limitations of ML in healthcare.</a:t>
            </a:r>
          </a:p>
          <a:p>
            <a:pPr marL="0" indent="0">
              <a:buNone/>
            </a:pPr>
            <a:endParaRPr lang="en-US" sz="2667" b="1" dirty="0"/>
          </a:p>
          <a:p>
            <a:pPr marL="514350" indent="-514350">
              <a:buAutoNum type="alphaLcParenBoth"/>
            </a:pPr>
            <a:r>
              <a:rPr lang="en-US" sz="2667" dirty="0"/>
              <a:t>design and manage ML research and/or QA/QI projects</a:t>
            </a:r>
          </a:p>
          <a:p>
            <a:pPr marL="514350" indent="-514350">
              <a:buAutoNum type="alphaLcParenBoth"/>
            </a:pPr>
            <a:r>
              <a:rPr lang="en-US" sz="2667" dirty="0"/>
              <a:t>gain hands on experience with all components of the model development pipeline</a:t>
            </a:r>
          </a:p>
          <a:p>
            <a:pPr marL="514350" indent="-514350">
              <a:buAutoNum type="alphaLcParenBoth"/>
            </a:pPr>
            <a:r>
              <a:rPr lang="en-US" sz="2667" dirty="0"/>
              <a:t>collaborate and communicate effectively with machine learning researchers / data scientists</a:t>
            </a:r>
          </a:p>
          <a:p>
            <a:pPr marL="514350" indent="-514350">
              <a:buAutoNum type="alphaLcParenBoth"/>
            </a:pPr>
            <a:r>
              <a:rPr lang="en-US" sz="2667" dirty="0"/>
              <a:t>critically evaluate machine learning models and methods, with an emphasis on rigorous model validation</a:t>
            </a:r>
          </a:p>
        </p:txBody>
      </p:sp>
    </p:spTree>
    <p:extLst>
      <p:ext uri="{BB962C8B-B14F-4D97-AF65-F5344CB8AC3E}">
        <p14:creationId xmlns:p14="http://schemas.microsoft.com/office/powerpoint/2010/main" val="327224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Requirements and Materials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2186609"/>
            <a:ext cx="10515601" cy="4306266"/>
          </a:xfrm>
        </p:spPr>
        <p:txBody>
          <a:bodyPr>
            <a:noAutofit/>
          </a:bodyPr>
          <a:lstStyle/>
          <a:p>
            <a:r>
              <a:rPr lang="en-US" sz="3600" dirty="0">
                <a:hlinkClick r:id="rId3"/>
              </a:rPr>
              <a:t>Let’s take a look at the website</a:t>
            </a:r>
            <a:endParaRPr lang="en-US" sz="3600" dirty="0"/>
          </a:p>
          <a:p>
            <a:endParaRPr lang="en-US" sz="3600" dirty="0"/>
          </a:p>
          <a:p>
            <a:r>
              <a:rPr lang="en-US" sz="3600" dirty="0"/>
              <a:t>Questions &amp; discussion about course requirements, materials, or activities</a:t>
            </a:r>
          </a:p>
          <a:p>
            <a:endParaRPr lang="en-US" sz="3600" dirty="0"/>
          </a:p>
          <a:p>
            <a:r>
              <a:rPr lang="en-US" sz="3600" dirty="0"/>
              <a:t>Contact me: </a:t>
            </a:r>
            <a:r>
              <a:rPr lang="en-US" sz="3600" dirty="0">
                <a:hlinkClick r:id="rId4"/>
              </a:rPr>
              <a:t>m.engelhard@duke.edu</a:t>
            </a:r>
            <a:endParaRPr lang="en-US" sz="3600" dirty="0"/>
          </a:p>
          <a:p>
            <a:endParaRPr lang="en-US" sz="3600" dirty="0"/>
          </a:p>
        </p:txBody>
      </p:sp>
    </p:spTree>
    <p:extLst>
      <p:ext uri="{BB962C8B-B14F-4D97-AF65-F5344CB8AC3E}">
        <p14:creationId xmlns:p14="http://schemas.microsoft.com/office/powerpoint/2010/main" val="374379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7D56-9B2B-F04F-A4B7-44AE1BB420A2}"/>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8C5B54DB-5252-AB4C-9AD7-3C519F3FC1C6}"/>
              </a:ext>
            </a:extLst>
          </p:cNvPr>
          <p:cNvSpPr>
            <a:spLocks noGrp="1"/>
          </p:cNvSpPr>
          <p:nvPr>
            <p:ph type="body" idx="1"/>
          </p:nvPr>
        </p:nvSpPr>
        <p:spPr>
          <a:xfrm>
            <a:off x="831849" y="4589463"/>
            <a:ext cx="11254133" cy="1970363"/>
          </a:xfrm>
        </p:spPr>
        <p:txBody>
          <a:bodyPr>
            <a:normAutofit/>
          </a:bodyPr>
          <a:lstStyle/>
          <a:p>
            <a:r>
              <a:rPr lang="en-US" dirty="0"/>
              <a:t>your name</a:t>
            </a:r>
          </a:p>
          <a:p>
            <a:r>
              <a:rPr lang="en-US" dirty="0"/>
              <a:t>+ a brief note on your background and role</a:t>
            </a:r>
          </a:p>
          <a:p>
            <a:r>
              <a:rPr lang="en-US" dirty="0"/>
              <a:t>+ which topic interests you most</a:t>
            </a:r>
          </a:p>
          <a:p>
            <a:r>
              <a:rPr lang="en-US" dirty="0"/>
              <a:t>   </a:t>
            </a:r>
            <a:r>
              <a:rPr lang="en-US" sz="2000" dirty="0"/>
              <a:t>(intro to ML, model learning, measuring performance, computer vision, NLP, sequential data)</a:t>
            </a:r>
            <a:endParaRPr lang="en-US" dirty="0"/>
          </a:p>
        </p:txBody>
      </p:sp>
    </p:spTree>
    <p:extLst>
      <p:ext uri="{BB962C8B-B14F-4D97-AF65-F5344CB8AC3E}">
        <p14:creationId xmlns:p14="http://schemas.microsoft.com/office/powerpoint/2010/main" val="346335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Overview</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We will learn about state-of-the-art machine learning techniques that are now beginning to impact clinical practice.</a:t>
            </a:r>
          </a:p>
          <a:p>
            <a:endParaRPr lang="en-US" sz="2667" dirty="0"/>
          </a:p>
          <a:p>
            <a:pPr lvl="1"/>
            <a:r>
              <a:rPr lang="en-US" sz="2667" dirty="0"/>
              <a:t>How are these techniques different from what has come before?</a:t>
            </a:r>
          </a:p>
          <a:p>
            <a:pPr lvl="1"/>
            <a:r>
              <a:rPr lang="en-US" sz="2667" dirty="0"/>
              <a:t>How are they the same?</a:t>
            </a:r>
          </a:p>
          <a:p>
            <a:pPr lvl="1"/>
            <a:r>
              <a:rPr lang="en-US" sz="2667" dirty="0"/>
              <a:t>And what do you need to know to take advantage of this tech?</a:t>
            </a:r>
          </a:p>
          <a:p>
            <a:pPr lvl="1"/>
            <a:endParaRPr lang="en-US" sz="2667" dirty="0"/>
          </a:p>
          <a:p>
            <a:pPr marL="0" indent="0">
              <a:buNone/>
            </a:pPr>
            <a:r>
              <a:rPr lang="en-US" sz="2667" u="sng" dirty="0"/>
              <a:t>I know that most of you are NOT going to be machine learning researchers</a:t>
            </a:r>
            <a:r>
              <a:rPr lang="en-US" sz="2667" dirty="0"/>
              <a:t>. </a:t>
            </a:r>
          </a:p>
          <a:p>
            <a:pPr marL="0" indent="0">
              <a:buNone/>
            </a:pPr>
            <a:r>
              <a:rPr lang="en-US" sz="2400" dirty="0"/>
              <a:t>But you </a:t>
            </a:r>
            <a:r>
              <a:rPr lang="en-US" sz="2400" i="1" dirty="0"/>
              <a:t>will</a:t>
            </a:r>
            <a:r>
              <a:rPr lang="en-US" sz="2400" dirty="0"/>
              <a:t> work with data scientists, and you </a:t>
            </a:r>
            <a:r>
              <a:rPr lang="en-US" sz="2400" i="1" dirty="0"/>
              <a:t>will</a:t>
            </a:r>
            <a:r>
              <a:rPr lang="en-US" sz="2400" dirty="0"/>
              <a:t> have to make decisions about what models to use and how to use them. It is important to know enough to get in the weeds with the data scientists, because if applied/evaluated incorrectly, these models are certain to be unhelpful and </a:t>
            </a:r>
            <a:r>
              <a:rPr lang="en-US" sz="2400" i="1" dirty="0"/>
              <a:t>likely to be harmful</a:t>
            </a:r>
            <a:r>
              <a:rPr lang="en-US" sz="2400" dirty="0"/>
              <a:t>.</a:t>
            </a:r>
            <a:endParaRPr lang="en-US" sz="2400" u="sng" dirty="0"/>
          </a:p>
        </p:txBody>
      </p:sp>
    </p:spTree>
    <p:extLst>
      <p:ext uri="{BB962C8B-B14F-4D97-AF65-F5344CB8AC3E}">
        <p14:creationId xmlns:p14="http://schemas.microsoft.com/office/powerpoint/2010/main" val="181292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DEB8-69F3-DC4B-95BB-55E130CFDC9E}"/>
              </a:ext>
            </a:extLst>
          </p:cNvPr>
          <p:cNvSpPr>
            <a:spLocks noGrp="1"/>
          </p:cNvSpPr>
          <p:nvPr>
            <p:ph type="title"/>
          </p:nvPr>
        </p:nvSpPr>
        <p:spPr/>
        <p:txBody>
          <a:bodyPr/>
          <a:lstStyle/>
          <a:p>
            <a:r>
              <a:rPr lang="en-US" dirty="0"/>
              <a:t>A Brief Tour of ML in 2021</a:t>
            </a:r>
          </a:p>
        </p:txBody>
      </p:sp>
      <p:sp>
        <p:nvSpPr>
          <p:cNvPr id="3" name="Text Placeholder 2">
            <a:extLst>
              <a:ext uri="{FF2B5EF4-FFF2-40B4-BE49-F238E27FC236}">
                <a16:creationId xmlns:a16="http://schemas.microsoft.com/office/drawing/2014/main" id="{1F689554-ED50-3546-A59F-D877204B45F3}"/>
              </a:ext>
            </a:extLst>
          </p:cNvPr>
          <p:cNvSpPr>
            <a:spLocks noGrp="1"/>
          </p:cNvSpPr>
          <p:nvPr>
            <p:ph type="body" idx="1"/>
          </p:nvPr>
        </p:nvSpPr>
        <p:spPr/>
        <p:txBody>
          <a:bodyPr/>
          <a:lstStyle/>
          <a:p>
            <a:r>
              <a:rPr lang="en-US" dirty="0"/>
              <a:t>General Application -&gt; Biomedical Application</a:t>
            </a:r>
          </a:p>
        </p:txBody>
      </p:sp>
    </p:spTree>
    <p:extLst>
      <p:ext uri="{BB962C8B-B14F-4D97-AF65-F5344CB8AC3E}">
        <p14:creationId xmlns:p14="http://schemas.microsoft.com/office/powerpoint/2010/main" val="18296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42F8F-4697-3042-88C9-1CDF07FE1586}"/>
              </a:ext>
            </a:extLst>
          </p:cNvPr>
          <p:cNvPicPr>
            <a:picLocks noChangeAspect="1"/>
          </p:cNvPicPr>
          <p:nvPr/>
        </p:nvPicPr>
        <p:blipFill>
          <a:blip r:embed="rId3"/>
          <a:stretch>
            <a:fillRect/>
          </a:stretch>
        </p:blipFill>
        <p:spPr>
          <a:xfrm>
            <a:off x="2032000" y="1922814"/>
            <a:ext cx="8128000" cy="4572000"/>
          </a:xfrm>
          <a:prstGeom prst="rect">
            <a:avLst/>
          </a:prstGeom>
        </p:spPr>
      </p:pic>
      <p:sp>
        <p:nvSpPr>
          <p:cNvPr id="4" name="Title 1">
            <a:extLst>
              <a:ext uri="{FF2B5EF4-FFF2-40B4-BE49-F238E27FC236}">
                <a16:creationId xmlns:a16="http://schemas.microsoft.com/office/drawing/2014/main" id="{443D1953-70AB-EA4B-A592-D5538A1B7315}"/>
              </a:ext>
            </a:extLst>
          </p:cNvPr>
          <p:cNvSpPr>
            <a:spLocks noGrp="1"/>
          </p:cNvSpPr>
          <p:nvPr>
            <p:ph type="title"/>
          </p:nvPr>
        </p:nvSpPr>
        <p:spPr>
          <a:xfrm>
            <a:off x="838200" y="321622"/>
            <a:ext cx="10515600" cy="1325563"/>
          </a:xfrm>
        </p:spPr>
        <p:txBody>
          <a:bodyPr/>
          <a:lstStyle/>
          <a:p>
            <a:r>
              <a:rPr lang="en-US" dirty="0"/>
              <a:t>Computer Vision:</a:t>
            </a:r>
            <a:br>
              <a:rPr lang="en-US" dirty="0"/>
            </a:br>
            <a:r>
              <a:rPr lang="en-US" dirty="0"/>
              <a:t>Real-Time Object Detection (&amp; segmentation)</a:t>
            </a:r>
          </a:p>
        </p:txBody>
      </p:sp>
    </p:spTree>
    <p:extLst>
      <p:ext uri="{BB962C8B-B14F-4D97-AF65-F5344CB8AC3E}">
        <p14:creationId xmlns:p14="http://schemas.microsoft.com/office/powerpoint/2010/main" val="3929158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A089-408A-A947-8CD3-055D42DB9734}"/>
              </a:ext>
            </a:extLst>
          </p:cNvPr>
          <p:cNvSpPr>
            <a:spLocks noGrp="1"/>
          </p:cNvSpPr>
          <p:nvPr>
            <p:ph type="title"/>
          </p:nvPr>
        </p:nvSpPr>
        <p:spPr>
          <a:xfrm>
            <a:off x="540327" y="194251"/>
            <a:ext cx="5306291" cy="6096000"/>
          </a:xfrm>
        </p:spPr>
        <p:txBody>
          <a:bodyPr>
            <a:normAutofit/>
          </a:bodyPr>
          <a:lstStyle/>
          <a:p>
            <a:pPr algn="l"/>
            <a:r>
              <a:rPr lang="en-US" sz="4000" dirty="0"/>
              <a:t>Real-time polyp detection:</a:t>
            </a:r>
            <a:br>
              <a:rPr lang="en-US" sz="4000" dirty="0"/>
            </a:br>
            <a:br>
              <a:rPr lang="en-US" sz="4000" dirty="0"/>
            </a:br>
            <a:r>
              <a:rPr lang="en-US" sz="4000" dirty="0"/>
              <a:t>a second set of eyes during colonoscopy</a:t>
            </a:r>
          </a:p>
        </p:txBody>
      </p:sp>
      <p:pic>
        <p:nvPicPr>
          <p:cNvPr id="4" name="41551_2018_301_MOESM3_ESM.mp4">
            <a:hlinkClick r:id="" action="ppaction://media"/>
            <a:extLst>
              <a:ext uri="{FF2B5EF4-FFF2-40B4-BE49-F238E27FC236}">
                <a16:creationId xmlns:a16="http://schemas.microsoft.com/office/drawing/2014/main" id="{C8D4C28C-CDDE-5243-A4A8-BCD45C7858F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6482454" y="0"/>
            <a:ext cx="5709546" cy="10075669"/>
          </a:xfrm>
          <a:prstGeom prst="rect">
            <a:avLst/>
          </a:prstGeom>
        </p:spPr>
      </p:pic>
    </p:spTree>
    <p:extLst>
      <p:ext uri="{BB962C8B-B14F-4D97-AF65-F5344CB8AC3E}">
        <p14:creationId xmlns:p14="http://schemas.microsoft.com/office/powerpoint/2010/main" val="34820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994730" y="1210999"/>
            <a:ext cx="8017161" cy="5509200"/>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494146" y="1210999"/>
            <a:ext cx="2844800" cy="2062103"/>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60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494146" y="5191254"/>
            <a:ext cx="2863273" cy="1528945"/>
          </a:xfrm>
          <a:prstGeom prst="rect">
            <a:avLst/>
          </a:prstGeom>
        </p:spPr>
        <p:txBody>
          <a:bodyPr wrap="square">
            <a:spAutoFit/>
          </a:bodyPr>
          <a:lstStyle/>
          <a:p>
            <a:pPr fontAlgn="base"/>
            <a:r>
              <a:rPr lang="en-US" sz="1867" b="1" dirty="0">
                <a:latin typeface="ColfaxAI"/>
              </a:rPr>
              <a:t>“Better Language Models</a:t>
            </a:r>
            <a:br>
              <a:rPr lang="en-US" sz="1867" b="1" dirty="0">
                <a:latin typeface="ColfaxAI"/>
              </a:rPr>
            </a:br>
            <a:r>
              <a:rPr lang="en-US" sz="1867" b="1" dirty="0">
                <a:latin typeface="ColfaxAI"/>
              </a:rPr>
              <a:t>and Their Implications”</a:t>
            </a:r>
          </a:p>
          <a:p>
            <a:pPr fontAlgn="base"/>
            <a:r>
              <a:rPr lang="en-US" sz="1867" cap="all" dirty="0">
                <a:latin typeface="ColfaxAI"/>
              </a:rPr>
              <a:t>2/14/19</a:t>
            </a:r>
          </a:p>
          <a:p>
            <a:pPr fontAlgn="base"/>
            <a:r>
              <a:rPr lang="en-US" sz="1867" cap="all" dirty="0" err="1">
                <a:latin typeface="ColfaxAI"/>
              </a:rPr>
              <a:t>OpenAI</a:t>
            </a:r>
            <a:endParaRPr lang="en-US" sz="1867" cap="all" dirty="0">
              <a:latin typeface="ColfaxAI"/>
            </a:endParaRPr>
          </a:p>
        </p:txBody>
      </p:sp>
      <p:sp>
        <p:nvSpPr>
          <p:cNvPr id="5" name="Title 1">
            <a:extLst>
              <a:ext uri="{FF2B5EF4-FFF2-40B4-BE49-F238E27FC236}">
                <a16:creationId xmlns:a16="http://schemas.microsoft.com/office/drawing/2014/main" id="{DA8D1EE6-7BAC-8D40-998C-D02581DAC0ED}"/>
              </a:ext>
            </a:extLst>
          </p:cNvPr>
          <p:cNvSpPr txBox="1">
            <a:spLocks/>
          </p:cNvSpPr>
          <p:nvPr/>
        </p:nvSpPr>
        <p:spPr>
          <a:xfrm>
            <a:off x="83820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Natural Language Processing: Text Generation</a:t>
            </a:r>
          </a:p>
        </p:txBody>
      </p:sp>
    </p:spTree>
    <p:extLst>
      <p:ext uri="{BB962C8B-B14F-4D97-AF65-F5344CB8AC3E}">
        <p14:creationId xmlns:p14="http://schemas.microsoft.com/office/powerpoint/2010/main" val="76898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E78A4E-811B-7243-8810-33253FD9B4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286" y="1465315"/>
            <a:ext cx="7597455" cy="5283827"/>
          </a:xfrm>
          <a:prstGeom prst="rect">
            <a:avLst/>
          </a:prstGeom>
        </p:spPr>
      </p:pic>
      <p:sp>
        <p:nvSpPr>
          <p:cNvPr id="9" name="Title 1">
            <a:extLst>
              <a:ext uri="{FF2B5EF4-FFF2-40B4-BE49-F238E27FC236}">
                <a16:creationId xmlns:a16="http://schemas.microsoft.com/office/drawing/2014/main" id="{6FBD8344-EEDA-ED4B-92D1-431BD5747210}"/>
              </a:ext>
            </a:extLst>
          </p:cNvPr>
          <p:cNvSpPr>
            <a:spLocks noGrp="1"/>
          </p:cNvSpPr>
          <p:nvPr>
            <p:ph type="title"/>
          </p:nvPr>
        </p:nvSpPr>
        <p:spPr>
          <a:xfrm>
            <a:off x="0" y="0"/>
            <a:ext cx="12192000" cy="1325563"/>
          </a:xfrm>
        </p:spPr>
        <p:txBody>
          <a:bodyPr>
            <a:normAutofit/>
          </a:bodyPr>
          <a:lstStyle/>
          <a:p>
            <a:pPr algn="ctr"/>
            <a:r>
              <a:rPr lang="en-US" sz="3600" dirty="0"/>
              <a:t>Natural Language Processing: Find Predictive Text in Notes</a:t>
            </a:r>
          </a:p>
        </p:txBody>
      </p:sp>
      <p:sp>
        <p:nvSpPr>
          <p:cNvPr id="10" name="TextBox 9">
            <a:extLst>
              <a:ext uri="{FF2B5EF4-FFF2-40B4-BE49-F238E27FC236}">
                <a16:creationId xmlns:a16="http://schemas.microsoft.com/office/drawing/2014/main" id="{AEBD2AF0-B061-5E42-AB14-941087B32752}"/>
              </a:ext>
            </a:extLst>
          </p:cNvPr>
          <p:cNvSpPr txBox="1"/>
          <p:nvPr/>
        </p:nvSpPr>
        <p:spPr>
          <a:xfrm>
            <a:off x="283029" y="1473706"/>
            <a:ext cx="7477712" cy="369332"/>
          </a:xfrm>
          <a:prstGeom prst="rect">
            <a:avLst/>
          </a:prstGeom>
          <a:solidFill>
            <a:schemeClr val="bg1"/>
          </a:solidFill>
        </p:spPr>
        <p:txBody>
          <a:bodyPr wrap="square" rtlCol="0">
            <a:spAutoFit/>
          </a:bodyPr>
          <a:lstStyle/>
          <a:p>
            <a:r>
              <a:rPr lang="en-US" b="1" dirty="0"/>
              <a:t>Passage (from note)	      |  Change in predicted autism dx log-odds</a:t>
            </a:r>
          </a:p>
        </p:txBody>
      </p:sp>
      <p:cxnSp>
        <p:nvCxnSpPr>
          <p:cNvPr id="12" name="Straight Arrow Connector 11">
            <a:extLst>
              <a:ext uri="{FF2B5EF4-FFF2-40B4-BE49-F238E27FC236}">
                <a16:creationId xmlns:a16="http://schemas.microsoft.com/office/drawing/2014/main" id="{3DD85CA6-A9B4-CD4C-A2DB-C352B39B8FE1}"/>
              </a:ext>
            </a:extLst>
          </p:cNvPr>
          <p:cNvCxnSpPr>
            <a:cxnSpLocks/>
          </p:cNvCxnSpPr>
          <p:nvPr/>
        </p:nvCxnSpPr>
        <p:spPr>
          <a:xfrm flipH="1">
            <a:off x="7131778" y="3276600"/>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566F242A-AEEF-B349-99B1-0A06AAD734A6}"/>
              </a:ext>
            </a:extLst>
          </p:cNvPr>
          <p:cNvSpPr txBox="1"/>
          <p:nvPr/>
        </p:nvSpPr>
        <p:spPr>
          <a:xfrm>
            <a:off x="8027944" y="2953434"/>
            <a:ext cx="3271427" cy="646331"/>
          </a:xfrm>
          <a:prstGeom prst="rect">
            <a:avLst/>
          </a:prstGeom>
          <a:noFill/>
        </p:spPr>
        <p:txBody>
          <a:bodyPr wrap="square" rtlCol="0">
            <a:spAutoFit/>
          </a:bodyPr>
          <a:lstStyle/>
          <a:p>
            <a:r>
              <a:rPr lang="en-US" dirty="0">
                <a:solidFill>
                  <a:schemeClr val="accent2"/>
                </a:solidFill>
              </a:rPr>
              <a:t>Developmental and behavioral concerns are highly predictive</a:t>
            </a:r>
          </a:p>
        </p:txBody>
      </p:sp>
      <p:cxnSp>
        <p:nvCxnSpPr>
          <p:cNvPr id="16" name="Straight Arrow Connector 15">
            <a:extLst>
              <a:ext uri="{FF2B5EF4-FFF2-40B4-BE49-F238E27FC236}">
                <a16:creationId xmlns:a16="http://schemas.microsoft.com/office/drawing/2014/main" id="{5F7B0C7E-7E4D-674E-B117-171B0136FB4D}"/>
              </a:ext>
            </a:extLst>
          </p:cNvPr>
          <p:cNvCxnSpPr>
            <a:cxnSpLocks/>
          </p:cNvCxnSpPr>
          <p:nvPr/>
        </p:nvCxnSpPr>
        <p:spPr>
          <a:xfrm flipH="1">
            <a:off x="7131778" y="5227636"/>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D170D481-4899-6344-B58B-3ACA98E0680B}"/>
              </a:ext>
            </a:extLst>
          </p:cNvPr>
          <p:cNvSpPr txBox="1"/>
          <p:nvPr/>
        </p:nvSpPr>
        <p:spPr>
          <a:xfrm>
            <a:off x="8027944" y="4904470"/>
            <a:ext cx="4000770" cy="646331"/>
          </a:xfrm>
          <a:prstGeom prst="rect">
            <a:avLst/>
          </a:prstGeom>
          <a:noFill/>
        </p:spPr>
        <p:txBody>
          <a:bodyPr wrap="square" rtlCol="0">
            <a:spAutoFit/>
          </a:bodyPr>
          <a:lstStyle/>
          <a:p>
            <a:r>
              <a:rPr lang="en-US" b="1" u="sng" dirty="0">
                <a:solidFill>
                  <a:schemeClr val="accent2"/>
                </a:solidFill>
              </a:rPr>
              <a:t>Premature birth and perinatal complications are also highly predictive</a:t>
            </a:r>
          </a:p>
        </p:txBody>
      </p:sp>
      <p:sp>
        <p:nvSpPr>
          <p:cNvPr id="11" name="Rectangle 10">
            <a:extLst>
              <a:ext uri="{FF2B5EF4-FFF2-40B4-BE49-F238E27FC236}">
                <a16:creationId xmlns:a16="http://schemas.microsoft.com/office/drawing/2014/main" id="{D4F60705-53EB-F944-B40F-EB2E833428FA}"/>
              </a:ext>
            </a:extLst>
          </p:cNvPr>
          <p:cNvSpPr/>
          <p:nvPr/>
        </p:nvSpPr>
        <p:spPr>
          <a:xfrm>
            <a:off x="9074727" y="6195144"/>
            <a:ext cx="3117273" cy="553998"/>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NAACL.</a:t>
            </a:r>
            <a:endParaRPr lang="en-US" sz="1000" dirty="0"/>
          </a:p>
        </p:txBody>
      </p:sp>
    </p:spTree>
    <p:extLst>
      <p:ext uri="{BB962C8B-B14F-4D97-AF65-F5344CB8AC3E}">
        <p14:creationId xmlns:p14="http://schemas.microsoft.com/office/powerpoint/2010/main" val="1127215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phaGo in China | DeepMind">
            <a:extLst>
              <a:ext uri="{FF2B5EF4-FFF2-40B4-BE49-F238E27FC236}">
                <a16:creationId xmlns:a16="http://schemas.microsoft.com/office/drawing/2014/main" id="{4CB78048-46A3-C946-B655-E54F6381EC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52655" y="3456710"/>
            <a:ext cx="6373089" cy="3186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72E58C-3BF6-4A46-BEBB-A38D13E00D00}"/>
              </a:ext>
            </a:extLst>
          </p:cNvPr>
          <p:cNvSpPr>
            <a:spLocks noGrp="1"/>
          </p:cNvSpPr>
          <p:nvPr>
            <p:ph type="title"/>
          </p:nvPr>
        </p:nvSpPr>
        <p:spPr>
          <a:xfrm>
            <a:off x="838200" y="415636"/>
            <a:ext cx="10515600" cy="1325563"/>
          </a:xfrm>
        </p:spPr>
        <p:txBody>
          <a:bodyPr/>
          <a:lstStyle/>
          <a:p>
            <a:r>
              <a:rPr lang="en-US" dirty="0"/>
              <a:t>Reinforcement Learning: </a:t>
            </a:r>
            <a:br>
              <a:rPr lang="en-US" dirty="0"/>
            </a:br>
            <a:r>
              <a:rPr lang="en-US" dirty="0"/>
              <a:t>goal-directed sequential decision-making</a:t>
            </a:r>
          </a:p>
        </p:txBody>
      </p:sp>
      <p:pic>
        <p:nvPicPr>
          <p:cNvPr id="6" name="Picture 5">
            <a:extLst>
              <a:ext uri="{FF2B5EF4-FFF2-40B4-BE49-F238E27FC236}">
                <a16:creationId xmlns:a16="http://schemas.microsoft.com/office/drawing/2014/main" id="{E171E17F-8CA9-F84E-9897-375AA7610E55}"/>
              </a:ext>
            </a:extLst>
          </p:cNvPr>
          <p:cNvPicPr>
            <a:picLocks noChangeAspect="1"/>
          </p:cNvPicPr>
          <p:nvPr/>
        </p:nvPicPr>
        <p:blipFill>
          <a:blip r:embed="rId4"/>
          <a:stretch>
            <a:fillRect/>
          </a:stretch>
        </p:blipFill>
        <p:spPr>
          <a:xfrm>
            <a:off x="387927" y="2189453"/>
            <a:ext cx="5382898" cy="3050309"/>
          </a:xfrm>
          <a:prstGeom prst="rect">
            <a:avLst/>
          </a:prstGeom>
        </p:spPr>
      </p:pic>
    </p:spTree>
    <p:extLst>
      <p:ext uri="{BB962C8B-B14F-4D97-AF65-F5344CB8AC3E}">
        <p14:creationId xmlns:p14="http://schemas.microsoft.com/office/powerpoint/2010/main" val="2274610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6344</TotalTime>
  <Words>1935</Words>
  <Application>Microsoft Macintosh PowerPoint</Application>
  <PresentationFormat>Widescreen</PresentationFormat>
  <Paragraphs>204</Paragraphs>
  <Slides>19</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ColfaxAI</vt:lpstr>
      <vt:lpstr>Helvetica Neue</vt:lpstr>
      <vt:lpstr>Times New Roman</vt:lpstr>
      <vt:lpstr>Office Theme</vt:lpstr>
      <vt:lpstr>Intro to Machine Learning for Health</vt:lpstr>
      <vt:lpstr>Introductions!</vt:lpstr>
      <vt:lpstr>Course Overview</vt:lpstr>
      <vt:lpstr>A Brief Tour of ML in 2021</vt:lpstr>
      <vt:lpstr>Computer Vision: Real-Time Object Detection (&amp; segmentation)</vt:lpstr>
      <vt:lpstr>Real-time polyp detection:  a second set of eyes during colonoscopy</vt:lpstr>
      <vt:lpstr>PowerPoint Presentation</vt:lpstr>
      <vt:lpstr>Natural Language Processing: Find Predictive Text in Notes</vt:lpstr>
      <vt:lpstr>Reinforcement Learning:  goal-directed sequential decision-making</vt:lpstr>
      <vt:lpstr>Reinforcement Learning in Medicine</vt:lpstr>
      <vt:lpstr>The Current ML Moment</vt:lpstr>
      <vt:lpstr>Deep learning leapt forward in ‘12 and beat humans in ‘15</vt:lpstr>
      <vt:lpstr>Deep Learning now surpasses humans in a variety of tasks</vt:lpstr>
      <vt:lpstr>Most recently, DL has surpassed humans in language tasks</vt:lpstr>
      <vt:lpstr>All of these have, at their core, a predictive model</vt:lpstr>
      <vt:lpstr>Simple models often work well for clinical data!</vt:lpstr>
      <vt:lpstr>For complex data, more complex models are needed.</vt:lpstr>
      <vt:lpstr>Course Objectives</vt:lpstr>
      <vt:lpstr>Course Requirements and Materials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74</cp:revision>
  <dcterms:created xsi:type="dcterms:W3CDTF">2021-02-25T03:18:23Z</dcterms:created>
  <dcterms:modified xsi:type="dcterms:W3CDTF">2021-09-01T13:55:33Z</dcterms:modified>
</cp:coreProperties>
</file>